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6858000" cy="9144000"/>
  <p:embeddedFontLst>
    <p:embeddedFont>
      <p:font typeface="M Plus Rounded Black" panose="020B0702020203020207" pitchFamily="34" charset="-128"/>
      <p:regular r:id="rId26"/>
    </p:embeddedFont>
    <p:embeddedFont>
      <p:font typeface="Noto Sans JP Bold" panose="020B0800000000000000" pitchFamily="34" charset="-128"/>
      <p:regular r:id="rId27"/>
      <p:bold r:id="rId28"/>
    </p:embeddedFont>
    <p:embeddedFont>
      <p:font typeface="Noto Sans JP Medium" panose="020B0600000000000000" pitchFamily="34" charset="-128"/>
      <p:regular r:id="rId29"/>
    </p:embeddedFont>
    <p:embeddedFont>
      <p:font typeface="Noto Sans Light" panose="020B0400000000000000" pitchFamily="34" charset="-128"/>
      <p:regular r:id="rId30"/>
    </p:embeddedFont>
    <p:embeddedFont>
      <p:font typeface="Noto Sans Light Bold" panose="020B0500000000000000" pitchFamily="34" charset="-128"/>
      <p:regular r:id="rId31"/>
    </p:embeddedFont>
    <p:embeddedFont>
      <p:font typeface="Noto Sans Regular" panose="020B0600000000000000" pitchFamily="34" charset="-128"/>
      <p:regular r:id="rId32"/>
    </p:embeddedFont>
    <p:embeddedFont>
      <p:font typeface="Rounded M+" panose="020B0502020203020207" pitchFamily="34" charset="-128"/>
      <p:regular r:id="rId33"/>
    </p:embeddedFont>
    <p:embeddedFont>
      <p:font typeface="Source Han Sans JP" panose="020B0400000000000000" pitchFamily="34" charset="-128"/>
      <p:regular r:id="rId34"/>
    </p:embeddedFont>
    <p:embeddedFont>
      <p:font typeface="Source Han Sans JP Bold" panose="020B0800000000000000" pitchFamily="34" charset="-128"/>
      <p:regular r:id="rId35"/>
      <p:bold r:id="rId36"/>
    </p:embeddedFont>
    <p:embeddedFont>
      <p:font typeface="モード明朝B" panose="02020700000000000000" pitchFamily="18" charset="-128"/>
      <p:regular r:id="rId37"/>
      <p:bold r:id="rId38"/>
    </p:embeddedFont>
    <p:embeddedFont>
      <p:font typeface="Noto Sans Bold" panose="020B0802040504020204" pitchFamily="34" charset="0"/>
      <p:regular r:id="rId39"/>
      <p:bold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 varScale="1">
        <p:scale>
          <a:sx n="71" d="100"/>
          <a:sy n="71" d="100"/>
        </p:scale>
        <p:origin x="784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妊娠診断、感じだ人種差別</a:t>
            </a:r>
          </a:p>
          <a:p>
            <a:r>
              <a:rPr lang="en-US"/>
              <a:t>稽留流産の診断</a:t>
            </a:r>
          </a:p>
          <a:p>
            <a:r>
              <a:rPr lang="en-US"/>
              <a:t>ウィメンズホスピタルでエコーしてくれない　内診台に乗らない</a:t>
            </a:r>
          </a:p>
          <a:p>
            <a:r>
              <a:rPr lang="en-US"/>
              <a:t>心のケアしてもらった</a:t>
            </a:r>
          </a:p>
          <a:p>
            <a:endParaRPr lang="en-US"/>
          </a:p>
          <a:p>
            <a:r>
              <a:rPr lang="en-US"/>
              <a:t>当時入院で内服</a:t>
            </a:r>
          </a:p>
          <a:p>
            <a:r>
              <a:rPr lang="en-US"/>
              <a:t>医者観にこない</a:t>
            </a:r>
          </a:p>
          <a:p>
            <a:endParaRPr lang="en-US"/>
          </a:p>
          <a:p>
            <a:r>
              <a:rPr lang="en-US"/>
              <a:t>あとで産婦人科医に、なんで内服なんか選んだの！？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hyperlink" Target="https://orientame.org.co/aborto-con-medicamentos-en-casa/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37.png"/><Relationship Id="rId5" Type="http://schemas.openxmlformats.org/officeDocument/2006/relationships/image" Target="../media/image18.png"/><Relationship Id="rId10" Type="http://schemas.openxmlformats.org/officeDocument/2006/relationships/image" Target="../media/image36.sv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kyoto-kosodatepia.jp/preconception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youtube.com/watch?v=rJLD1eGlHc8&amp;t=101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IuCNijBDFTQ&amp;t=18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14.sv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8.svg"/><Relationship Id="rId7" Type="http://schemas.openxmlformats.org/officeDocument/2006/relationships/image" Target="../media/image2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389436" y="-7275302"/>
            <a:ext cx="13395093" cy="14333270"/>
          </a:xfrm>
          <a:custGeom>
            <a:avLst/>
            <a:gdLst/>
            <a:ahLst/>
            <a:cxnLst/>
            <a:rect l="l" t="t" r="r" b="b"/>
            <a:pathLst>
              <a:path w="13395093" h="14333270">
                <a:moveTo>
                  <a:pt x="13395093" y="0"/>
                </a:moveTo>
                <a:lnTo>
                  <a:pt x="0" y="0"/>
                </a:lnTo>
                <a:lnTo>
                  <a:pt x="0" y="14333271"/>
                </a:lnTo>
                <a:lnTo>
                  <a:pt x="13395093" y="14333271"/>
                </a:lnTo>
                <a:lnTo>
                  <a:pt x="133950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1964720" y="5017316"/>
            <a:ext cx="11797300" cy="7815711"/>
          </a:xfrm>
          <a:custGeom>
            <a:avLst/>
            <a:gdLst/>
            <a:ahLst/>
            <a:cxnLst/>
            <a:rect l="l" t="t" r="r" b="b"/>
            <a:pathLst>
              <a:path w="11797300" h="7815711">
                <a:moveTo>
                  <a:pt x="0" y="0"/>
                </a:moveTo>
                <a:lnTo>
                  <a:pt x="11797300" y="0"/>
                </a:lnTo>
                <a:lnTo>
                  <a:pt x="11797300" y="7815711"/>
                </a:lnTo>
                <a:lnTo>
                  <a:pt x="0" y="781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283130" y="2717007"/>
            <a:ext cx="13441486" cy="4965790"/>
            <a:chOff x="0" y="0"/>
            <a:chExt cx="3540144" cy="130786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40144" cy="1307863"/>
            </a:xfrm>
            <a:custGeom>
              <a:avLst/>
              <a:gdLst/>
              <a:ahLst/>
              <a:cxnLst/>
              <a:rect l="l" t="t" r="r" b="b"/>
              <a:pathLst>
                <a:path w="3540144" h="1307863">
                  <a:moveTo>
                    <a:pt x="29375" y="0"/>
                  </a:moveTo>
                  <a:lnTo>
                    <a:pt x="3510770" y="0"/>
                  </a:lnTo>
                  <a:cubicBezTo>
                    <a:pt x="3518560" y="0"/>
                    <a:pt x="3526032" y="3095"/>
                    <a:pt x="3531541" y="8604"/>
                  </a:cubicBezTo>
                  <a:cubicBezTo>
                    <a:pt x="3537050" y="14112"/>
                    <a:pt x="3540144" y="21584"/>
                    <a:pt x="3540144" y="29375"/>
                  </a:cubicBezTo>
                  <a:lnTo>
                    <a:pt x="3540144" y="1278488"/>
                  </a:lnTo>
                  <a:cubicBezTo>
                    <a:pt x="3540144" y="1286279"/>
                    <a:pt x="3537050" y="1293750"/>
                    <a:pt x="3531541" y="1299259"/>
                  </a:cubicBezTo>
                  <a:cubicBezTo>
                    <a:pt x="3526032" y="1304768"/>
                    <a:pt x="3518560" y="1307863"/>
                    <a:pt x="3510770" y="1307863"/>
                  </a:cubicBezTo>
                  <a:lnTo>
                    <a:pt x="29375" y="1307863"/>
                  </a:lnTo>
                  <a:cubicBezTo>
                    <a:pt x="21584" y="1307863"/>
                    <a:pt x="14112" y="1304768"/>
                    <a:pt x="8604" y="1299259"/>
                  </a:cubicBezTo>
                  <a:cubicBezTo>
                    <a:pt x="3095" y="1293750"/>
                    <a:pt x="0" y="1286279"/>
                    <a:pt x="0" y="1278488"/>
                  </a:cubicBezTo>
                  <a:lnTo>
                    <a:pt x="0" y="29375"/>
                  </a:lnTo>
                  <a:cubicBezTo>
                    <a:pt x="0" y="21584"/>
                    <a:pt x="3095" y="14112"/>
                    <a:pt x="8604" y="8604"/>
                  </a:cubicBezTo>
                  <a:cubicBezTo>
                    <a:pt x="14112" y="3095"/>
                    <a:pt x="21584" y="0"/>
                    <a:pt x="29375" y="0"/>
                  </a:cubicBezTo>
                  <a:close/>
                </a:path>
              </a:pathLst>
            </a:custGeom>
            <a:solidFill>
              <a:srgbClr val="F9F8F2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540144" cy="1355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200400" y="3387665"/>
            <a:ext cx="11734800" cy="367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spc="349" dirty="0" err="1">
                <a:solidFill>
                  <a:srgbClr val="FFDE5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プレコンセプションケア</a:t>
            </a:r>
            <a:endParaRPr lang="en-US" sz="6999" b="1" spc="349" dirty="0">
              <a:solidFill>
                <a:srgbClr val="FFDE59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  <a:p>
            <a:pPr algn="ctr">
              <a:lnSpc>
                <a:spcPts val="9799"/>
              </a:lnSpc>
            </a:pPr>
            <a:r>
              <a:rPr lang="en-US" sz="6999" b="1" spc="349" dirty="0" err="1">
                <a:solidFill>
                  <a:srgbClr val="FFDE5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と</a:t>
            </a:r>
            <a:endParaRPr lang="en-US" sz="6999" b="1" spc="349" dirty="0">
              <a:solidFill>
                <a:srgbClr val="FFDE59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 spc="349" dirty="0">
                <a:solidFill>
                  <a:srgbClr val="FFDE59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SRHR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72545">
            <a:off x="-8094754" y="3347632"/>
            <a:ext cx="10578966" cy="11421286"/>
          </a:xfrm>
          <a:custGeom>
            <a:avLst/>
            <a:gdLst/>
            <a:ahLst/>
            <a:cxnLst/>
            <a:rect l="l" t="t" r="r" b="b"/>
            <a:pathLst>
              <a:path w="10578966" h="11421286">
                <a:moveTo>
                  <a:pt x="0" y="0"/>
                </a:moveTo>
                <a:lnTo>
                  <a:pt x="10578966" y="0"/>
                </a:lnTo>
                <a:lnTo>
                  <a:pt x="10578966" y="11421286"/>
                </a:lnTo>
                <a:lnTo>
                  <a:pt x="0" y="1142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4859742" y="-8847310"/>
            <a:ext cx="17375562" cy="18435609"/>
          </a:xfrm>
          <a:custGeom>
            <a:avLst/>
            <a:gdLst/>
            <a:ahLst/>
            <a:cxnLst/>
            <a:rect l="l" t="t" r="r" b="b"/>
            <a:pathLst>
              <a:path w="17375562" h="18435609">
                <a:moveTo>
                  <a:pt x="0" y="0"/>
                </a:moveTo>
                <a:lnTo>
                  <a:pt x="17375561" y="0"/>
                </a:lnTo>
                <a:lnTo>
                  <a:pt x="17375561" y="18435609"/>
                </a:lnTo>
                <a:lnTo>
                  <a:pt x="0" y="18435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948582" y="6172200"/>
            <a:ext cx="12390835" cy="3086100"/>
            <a:chOff x="0" y="0"/>
            <a:chExt cx="326343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63430" cy="812800"/>
            </a:xfrm>
            <a:custGeom>
              <a:avLst/>
              <a:gdLst/>
              <a:ahLst/>
              <a:cxnLst/>
              <a:rect l="l" t="t" r="r" b="b"/>
              <a:pathLst>
                <a:path w="3263430" h="812800">
                  <a:moveTo>
                    <a:pt x="31865" y="0"/>
                  </a:moveTo>
                  <a:lnTo>
                    <a:pt x="3231565" y="0"/>
                  </a:lnTo>
                  <a:cubicBezTo>
                    <a:pt x="3240016" y="0"/>
                    <a:pt x="3248121" y="3357"/>
                    <a:pt x="3254097" y="9333"/>
                  </a:cubicBezTo>
                  <a:cubicBezTo>
                    <a:pt x="3260073" y="15309"/>
                    <a:pt x="3263430" y="23414"/>
                    <a:pt x="3263430" y="31865"/>
                  </a:cubicBezTo>
                  <a:lnTo>
                    <a:pt x="3263430" y="780935"/>
                  </a:lnTo>
                  <a:cubicBezTo>
                    <a:pt x="3263430" y="798533"/>
                    <a:pt x="3249163" y="812800"/>
                    <a:pt x="3231565" y="812800"/>
                  </a:cubicBezTo>
                  <a:lnTo>
                    <a:pt x="31865" y="812800"/>
                  </a:lnTo>
                  <a:cubicBezTo>
                    <a:pt x="14267" y="812800"/>
                    <a:pt x="0" y="798533"/>
                    <a:pt x="0" y="780935"/>
                  </a:cubicBezTo>
                  <a:lnTo>
                    <a:pt x="0" y="31865"/>
                  </a:lnTo>
                  <a:cubicBezTo>
                    <a:pt x="0" y="14267"/>
                    <a:pt x="14267" y="0"/>
                    <a:pt x="31865" y="0"/>
                  </a:cubicBezTo>
                  <a:close/>
                </a:path>
              </a:pathLst>
            </a:custGeom>
            <a:solidFill>
              <a:srgbClr val="6E968E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57175"/>
              <a:ext cx="3263430" cy="1069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299"/>
                </a:lnSpc>
              </a:pPr>
              <a:r>
                <a:rPr lang="en-US" sz="9499">
                  <a:solidFill>
                    <a:srgbClr val="F9F8F2"/>
                  </a:solidFill>
                  <a:latin typeface="M Plus Rounded Black"/>
                  <a:ea typeface="M Plus Rounded Black"/>
                  <a:cs typeface="M Plus Rounded Black"/>
                  <a:sym typeface="M Plus Rounded Black"/>
                </a:rPr>
                <a:t>「管理」→「支援」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958282" y="2707023"/>
            <a:ext cx="10371436" cy="3034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6E968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性と生殖に関することについて</a:t>
            </a:r>
          </a:p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6E968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「わたしのからだだから」</a:t>
            </a:r>
          </a:p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6E968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が尊重されることは</a:t>
            </a:r>
          </a:p>
          <a:p>
            <a:pPr algn="ctr">
              <a:lnSpc>
                <a:spcPts val="6019"/>
              </a:lnSpc>
            </a:pPr>
            <a:r>
              <a:rPr lang="en-US" sz="4299" b="1">
                <a:solidFill>
                  <a:srgbClr val="6E968E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基本的人権保障の必須条件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28600"/>
            <a:ext cx="953685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5274">
                <a:solidFill>
                  <a:srgbClr val="6E968E"/>
                </a:solidFill>
                <a:latin typeface="Noto Sans Light Bold"/>
                <a:ea typeface="Noto Sans Light Bold"/>
                <a:cs typeface="Noto Sans Light Bold"/>
                <a:sym typeface="Noto Sans Light Bold"/>
              </a:rPr>
              <a:t>Sexual Reproductive</a:t>
            </a:r>
          </a:p>
          <a:p>
            <a:pPr marL="0" lvl="0" indent="0" algn="l">
              <a:lnSpc>
                <a:spcPts val="6329"/>
              </a:lnSpc>
              <a:spcBef>
                <a:spcPct val="0"/>
              </a:spcBef>
            </a:pPr>
            <a:r>
              <a:rPr lang="en-US" sz="5274">
                <a:solidFill>
                  <a:srgbClr val="6E968E"/>
                </a:solidFill>
                <a:latin typeface="Noto Sans Light Bold"/>
                <a:ea typeface="Noto Sans Light Bold"/>
                <a:cs typeface="Noto Sans Light Bold"/>
                <a:sym typeface="Noto Sans Light Bold"/>
              </a:rPr>
              <a:t> Health and Rights  (SRHR)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51668" y="9706669"/>
            <a:ext cx="292671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10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162306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>
            <a:hlinkClick r:id="rId3" tooltip="https://orientame.org.co/aborto-con-medicamentos-en-casa/"/>
          </p:cNvPr>
          <p:cNvSpPr/>
          <p:nvPr/>
        </p:nvSpPr>
        <p:spPr>
          <a:xfrm>
            <a:off x="1028700" y="2267975"/>
            <a:ext cx="10724567" cy="5751049"/>
          </a:xfrm>
          <a:custGeom>
            <a:avLst/>
            <a:gdLst/>
            <a:ahLst/>
            <a:cxnLst/>
            <a:rect l="l" t="t" r="r" b="b"/>
            <a:pathLst>
              <a:path w="10724567" h="5751049">
                <a:moveTo>
                  <a:pt x="0" y="0"/>
                </a:moveTo>
                <a:lnTo>
                  <a:pt x="10724567" y="0"/>
                </a:lnTo>
                <a:lnTo>
                  <a:pt x="10724567" y="5751050"/>
                </a:lnTo>
                <a:lnTo>
                  <a:pt x="0" y="575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551668" y="9706669"/>
            <a:ext cx="292671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31</a:t>
            </a:r>
          </a:p>
        </p:txBody>
      </p:sp>
      <p:sp>
        <p:nvSpPr>
          <p:cNvPr id="5" name="Freeform 5"/>
          <p:cNvSpPr/>
          <p:nvPr/>
        </p:nvSpPr>
        <p:spPr>
          <a:xfrm rot="5400000" flipV="1">
            <a:off x="14240713" y="8897662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69"/>
                </a:moveTo>
                <a:lnTo>
                  <a:pt x="5048404" y="3046169"/>
                </a:lnTo>
                <a:lnTo>
                  <a:pt x="5048404" y="0"/>
                </a:lnTo>
                <a:lnTo>
                  <a:pt x="0" y="0"/>
                </a:lnTo>
                <a:lnTo>
                  <a:pt x="0" y="3046169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-6535564" y="-2465833"/>
            <a:ext cx="8798158" cy="6112685"/>
          </a:xfrm>
          <a:custGeom>
            <a:avLst/>
            <a:gdLst/>
            <a:ahLst/>
            <a:cxnLst/>
            <a:rect l="l" t="t" r="r" b="b"/>
            <a:pathLst>
              <a:path w="8798158" h="6112685">
                <a:moveTo>
                  <a:pt x="0" y="0"/>
                </a:moveTo>
                <a:lnTo>
                  <a:pt x="8798157" y="0"/>
                </a:lnTo>
                <a:lnTo>
                  <a:pt x="8798157" y="6112685"/>
                </a:lnTo>
                <a:lnTo>
                  <a:pt x="0" y="61126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-4063" y="8057029"/>
            <a:ext cx="2065525" cy="1975393"/>
          </a:xfrm>
          <a:custGeom>
            <a:avLst/>
            <a:gdLst/>
            <a:ahLst/>
            <a:cxnLst/>
            <a:rect l="l" t="t" r="r" b="b"/>
            <a:pathLst>
              <a:path w="2065525" h="1975393">
                <a:moveTo>
                  <a:pt x="0" y="0"/>
                </a:moveTo>
                <a:lnTo>
                  <a:pt x="2065526" y="0"/>
                </a:lnTo>
                <a:lnTo>
                  <a:pt x="2065526" y="1975394"/>
                </a:lnTo>
                <a:lnTo>
                  <a:pt x="0" y="19753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2033207">
            <a:off x="16443065" y="-603286"/>
            <a:ext cx="2836689" cy="3263972"/>
          </a:xfrm>
          <a:custGeom>
            <a:avLst/>
            <a:gdLst/>
            <a:ahLst/>
            <a:cxnLst/>
            <a:rect l="l" t="t" r="r" b="b"/>
            <a:pathLst>
              <a:path w="2836689" h="3263972">
                <a:moveTo>
                  <a:pt x="0" y="0"/>
                </a:moveTo>
                <a:lnTo>
                  <a:pt x="2836689" y="0"/>
                </a:lnTo>
                <a:lnTo>
                  <a:pt x="2836689" y="3263972"/>
                </a:lnTo>
                <a:lnTo>
                  <a:pt x="0" y="32639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 rot="-860774">
            <a:off x="-159309" y="776767"/>
            <a:ext cx="9658350" cy="1439087"/>
            <a:chOff x="0" y="0"/>
            <a:chExt cx="2543763" cy="37901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3763" cy="379019"/>
            </a:xfrm>
            <a:custGeom>
              <a:avLst/>
              <a:gdLst/>
              <a:ahLst/>
              <a:cxnLst/>
              <a:rect l="l" t="t" r="r" b="b"/>
              <a:pathLst>
                <a:path w="2543763" h="379019">
                  <a:moveTo>
                    <a:pt x="40880" y="0"/>
                  </a:moveTo>
                  <a:lnTo>
                    <a:pt x="2502882" y="0"/>
                  </a:lnTo>
                  <a:cubicBezTo>
                    <a:pt x="2513725" y="0"/>
                    <a:pt x="2524123" y="4307"/>
                    <a:pt x="2531789" y="11974"/>
                  </a:cubicBezTo>
                  <a:cubicBezTo>
                    <a:pt x="2539456" y="19640"/>
                    <a:pt x="2543763" y="30038"/>
                    <a:pt x="2543763" y="40880"/>
                  </a:cubicBezTo>
                  <a:lnTo>
                    <a:pt x="2543763" y="338138"/>
                  </a:lnTo>
                  <a:cubicBezTo>
                    <a:pt x="2543763" y="348981"/>
                    <a:pt x="2539456" y="359379"/>
                    <a:pt x="2531789" y="367045"/>
                  </a:cubicBezTo>
                  <a:cubicBezTo>
                    <a:pt x="2524123" y="374712"/>
                    <a:pt x="2513725" y="379019"/>
                    <a:pt x="2502882" y="379019"/>
                  </a:cubicBezTo>
                  <a:lnTo>
                    <a:pt x="40880" y="379019"/>
                  </a:lnTo>
                  <a:cubicBezTo>
                    <a:pt x="30038" y="379019"/>
                    <a:pt x="19640" y="374712"/>
                    <a:pt x="11974" y="367045"/>
                  </a:cubicBezTo>
                  <a:cubicBezTo>
                    <a:pt x="4307" y="359379"/>
                    <a:pt x="0" y="348981"/>
                    <a:pt x="0" y="338138"/>
                  </a:cubicBezTo>
                  <a:lnTo>
                    <a:pt x="0" y="40880"/>
                  </a:lnTo>
                  <a:cubicBezTo>
                    <a:pt x="0" y="30038"/>
                    <a:pt x="4307" y="19640"/>
                    <a:pt x="11974" y="11974"/>
                  </a:cubicBezTo>
                  <a:cubicBezTo>
                    <a:pt x="19640" y="4307"/>
                    <a:pt x="30038" y="0"/>
                    <a:pt x="40880" y="0"/>
                  </a:cubicBezTo>
                  <a:close/>
                </a:path>
              </a:pathLst>
            </a:custGeom>
            <a:solidFill>
              <a:srgbClr val="DD2E4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33350"/>
              <a:ext cx="2543763" cy="512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59"/>
                </a:lnSpc>
              </a:pPr>
              <a:r>
                <a:rPr lang="en-US" sz="4899">
                  <a:solidFill>
                    <a:srgbClr val="FFFFFF"/>
                  </a:solidFill>
                  <a:latin typeface="Rounded M+"/>
                  <a:ea typeface="Rounded M+"/>
                  <a:cs typeface="Rounded M+"/>
                  <a:sym typeface="Rounded M+"/>
                </a:rPr>
                <a:t>SRHRサービス機関の例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753267" y="1779736"/>
            <a:ext cx="5506033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南米Orientame International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910764" y="3903176"/>
            <a:ext cx="5506033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SRHRサービスを無料で行う南米中心の国際機関</a:t>
            </a: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医師・看護師・心理士・ソーシャルワーカーなど</a:t>
            </a:r>
          </a:p>
          <a:p>
            <a:pPr marL="734059" lvl="1" indent="-367030" algn="l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性感染症検査、避妊、中絶、性の相談etc・・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1342" y="2586355"/>
            <a:ext cx="7127931" cy="5114290"/>
          </a:xfrm>
          <a:custGeom>
            <a:avLst/>
            <a:gdLst/>
            <a:ahLst/>
            <a:cxnLst/>
            <a:rect l="l" t="t" r="r" b="b"/>
            <a:pathLst>
              <a:path w="7127931" h="5114290">
                <a:moveTo>
                  <a:pt x="0" y="0"/>
                </a:moveTo>
                <a:lnTo>
                  <a:pt x="7127931" y="0"/>
                </a:lnTo>
                <a:lnTo>
                  <a:pt x="7127931" y="5114290"/>
                </a:lnTo>
                <a:lnTo>
                  <a:pt x="0" y="5114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674257"/>
            <a:ext cx="10207282" cy="2938486"/>
            <a:chOff x="0" y="0"/>
            <a:chExt cx="13609709" cy="3917981"/>
          </a:xfrm>
        </p:grpSpPr>
        <p:sp>
          <p:nvSpPr>
            <p:cNvPr id="4" name="TextBox 4"/>
            <p:cNvSpPr txBox="1"/>
            <p:nvPr/>
          </p:nvSpPr>
          <p:spPr>
            <a:xfrm>
              <a:off x="0" y="50800"/>
              <a:ext cx="13609709" cy="271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39"/>
                </a:lnSpc>
              </a:pPr>
              <a:r>
                <a:rPr lang="en-US" sz="6699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プレコンと</a:t>
              </a:r>
            </a:p>
            <a:p>
              <a:pPr marL="0" lvl="0" indent="0" algn="l">
                <a:lnSpc>
                  <a:spcPts val="8039"/>
                </a:lnSpc>
                <a:spcBef>
                  <a:spcPct val="0"/>
                </a:spcBef>
              </a:pPr>
              <a:r>
                <a:rPr lang="en-US" sz="6699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SRHRってどう違うの？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70400"/>
              <a:ext cx="13609709" cy="525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2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Rounded M+"/>
                <a:ea typeface="Rounded M+"/>
                <a:cs typeface="Rounded M+"/>
                <a:sym typeface="Rounded M+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67587" y="3567113"/>
            <a:ext cx="13352826" cy="316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プレコンセプションケア</a:t>
            </a:r>
          </a:p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2B2B2B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≒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SRHRサービス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Rounded M+"/>
                <a:ea typeface="Rounded M+"/>
                <a:cs typeface="Rounded M+"/>
                <a:sym typeface="Rounded M+"/>
              </a:rPr>
              <a:t>16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278458" y="-5712919"/>
            <a:ext cx="13395093" cy="14333270"/>
          </a:xfrm>
          <a:custGeom>
            <a:avLst/>
            <a:gdLst/>
            <a:ahLst/>
            <a:cxnLst/>
            <a:rect l="l" t="t" r="r" b="b"/>
            <a:pathLst>
              <a:path w="13395093" h="14333270">
                <a:moveTo>
                  <a:pt x="13395093" y="0"/>
                </a:moveTo>
                <a:lnTo>
                  <a:pt x="0" y="0"/>
                </a:lnTo>
                <a:lnTo>
                  <a:pt x="0" y="14333271"/>
                </a:lnTo>
                <a:lnTo>
                  <a:pt x="13395093" y="14333271"/>
                </a:lnTo>
                <a:lnTo>
                  <a:pt x="133950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2700000">
            <a:off x="-1477812" y="5918804"/>
            <a:ext cx="11797300" cy="7815711"/>
          </a:xfrm>
          <a:custGeom>
            <a:avLst/>
            <a:gdLst/>
            <a:ahLst/>
            <a:cxnLst/>
            <a:rect l="l" t="t" r="r" b="b"/>
            <a:pathLst>
              <a:path w="11797300" h="7815711">
                <a:moveTo>
                  <a:pt x="0" y="0"/>
                </a:moveTo>
                <a:lnTo>
                  <a:pt x="11797300" y="0"/>
                </a:lnTo>
                <a:lnTo>
                  <a:pt x="11797300" y="7815711"/>
                </a:lnTo>
                <a:lnTo>
                  <a:pt x="0" y="781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E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7656" y="2329945"/>
            <a:ext cx="10898525" cy="7342881"/>
          </a:xfrm>
          <a:custGeom>
            <a:avLst/>
            <a:gdLst/>
            <a:ahLst/>
            <a:cxnLst/>
            <a:rect l="l" t="t" r="r" b="b"/>
            <a:pathLst>
              <a:path w="10898525" h="7342881">
                <a:moveTo>
                  <a:pt x="0" y="0"/>
                </a:moveTo>
                <a:lnTo>
                  <a:pt x="10898525" y="0"/>
                </a:lnTo>
                <a:lnTo>
                  <a:pt x="10898525" y="7342881"/>
                </a:lnTo>
                <a:lnTo>
                  <a:pt x="0" y="7342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694738" y="518924"/>
            <a:ext cx="10898525" cy="1811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オリエンタメ・コロンビア医師</a:t>
            </a:r>
          </a:p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Source Han Sans JP Bold"/>
                <a:ea typeface="Source Han Sans JP Bold"/>
                <a:cs typeface="Source Han Sans JP Bold"/>
                <a:sym typeface="Source Han Sans JP Bold"/>
              </a:rPr>
              <a:t>ビアンカさん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55624" y="2666910"/>
            <a:ext cx="5790925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私たちが診ているのは単なる「患者」じゃない。この社会にストーリーを持って行きている一人の人間をみている。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無料のSRHRケアをするとき、人権中心のサービスをしている実感がある。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すべての人の人権が保証された社会になるように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ource Han Sans JP"/>
                <a:ea typeface="Source Han Sans JP"/>
                <a:cs typeface="Source Han Sans JP"/>
                <a:sym typeface="Source Han Sans JP"/>
              </a:rPr>
              <a:t>私たちはSRHRサービスで一歩ずつ、社会を変えている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Source Han Sans JP"/>
              <a:ea typeface="Source Han Sans JP"/>
              <a:cs typeface="Source Han Sans JP"/>
              <a:sym typeface="Source Han Sans J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647" y="-8627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>
              <a:solidFill>
                <a:srgbClr val="7FD43C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hlinkClick r:id="rId2" tooltip="https://kyoto-kosodatepia.jp/preconception/"/>
          </p:cNvPr>
          <p:cNvSpPr/>
          <p:nvPr/>
        </p:nvSpPr>
        <p:spPr>
          <a:xfrm>
            <a:off x="1710399" y="2163578"/>
            <a:ext cx="14910497" cy="5942589"/>
          </a:xfrm>
          <a:custGeom>
            <a:avLst/>
            <a:gdLst/>
            <a:ahLst/>
            <a:cxnLst/>
            <a:rect l="l" t="t" r="r" b="b"/>
            <a:pathLst>
              <a:path w="14910497" h="5942589">
                <a:moveTo>
                  <a:pt x="0" y="0"/>
                </a:moveTo>
                <a:lnTo>
                  <a:pt x="14910497" y="0"/>
                </a:lnTo>
                <a:lnTo>
                  <a:pt x="14910497" y="5942589"/>
                </a:lnTo>
                <a:lnTo>
                  <a:pt x="0" y="594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>
              <a:solidFill>
                <a:srgbClr val="7FD43C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2326" y="1179795"/>
            <a:ext cx="10419074" cy="7968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＜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生徒向け資料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＞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高校生授業用スライド</a:t>
            </a: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高校生授業用動画</a:t>
            </a: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＜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授業実施のための教員向け資料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＞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学習指導案</a:t>
            </a: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教員用プログラム</a:t>
            </a: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付録資料（学習指導要領との対応表を含む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）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＜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広報資料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＞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学校向け広報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リーフレット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　</a:t>
            </a: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京都府プレコンセプションケア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WEBサイト</a:t>
            </a: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●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府民向け広報</a:t>
            </a:r>
            <a:r>
              <a:rPr lang="en-US" sz="3399" dirty="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　</a:t>
            </a:r>
            <a:r>
              <a:rPr lang="en-US" sz="3399" dirty="0" err="1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リーフレット</a:t>
            </a:r>
            <a:endParaRPr lang="en-US" sz="3399" dirty="0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211472" y="2472568"/>
            <a:ext cx="3548716" cy="4996219"/>
          </a:xfrm>
          <a:custGeom>
            <a:avLst/>
            <a:gdLst/>
            <a:ahLst/>
            <a:cxnLst/>
            <a:rect l="l" t="t" r="r" b="b"/>
            <a:pathLst>
              <a:path w="3548716" h="4996219">
                <a:moveTo>
                  <a:pt x="0" y="0"/>
                </a:moveTo>
                <a:lnTo>
                  <a:pt x="3548716" y="0"/>
                </a:lnTo>
                <a:lnTo>
                  <a:pt x="3548716" y="4996219"/>
                </a:lnTo>
                <a:lnTo>
                  <a:pt x="0" y="499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3889128" y="4326336"/>
            <a:ext cx="3500928" cy="4931964"/>
          </a:xfrm>
          <a:custGeom>
            <a:avLst/>
            <a:gdLst/>
            <a:ahLst/>
            <a:cxnLst/>
            <a:rect l="l" t="t" r="r" b="b"/>
            <a:pathLst>
              <a:path w="3500928" h="4931964">
                <a:moveTo>
                  <a:pt x="0" y="0"/>
                </a:moveTo>
                <a:lnTo>
                  <a:pt x="3500928" y="0"/>
                </a:lnTo>
                <a:lnTo>
                  <a:pt x="3500928" y="4931964"/>
                </a:lnTo>
                <a:lnTo>
                  <a:pt x="0" y="4931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3889128" y="1766476"/>
            <a:ext cx="3639459" cy="2333803"/>
          </a:xfrm>
          <a:custGeom>
            <a:avLst/>
            <a:gdLst/>
            <a:ahLst/>
            <a:cxnLst/>
            <a:rect l="l" t="t" r="r" b="b"/>
            <a:pathLst>
              <a:path w="3639459" h="2333803">
                <a:moveTo>
                  <a:pt x="0" y="0"/>
                </a:moveTo>
                <a:lnTo>
                  <a:pt x="3639459" y="0"/>
                </a:lnTo>
                <a:lnTo>
                  <a:pt x="3639459" y="2333803"/>
                </a:lnTo>
                <a:lnTo>
                  <a:pt x="0" y="2333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6693596" flipV="1">
            <a:off x="-4341923" y="-8930944"/>
            <a:ext cx="14744970" cy="17579696"/>
          </a:xfrm>
          <a:custGeom>
            <a:avLst/>
            <a:gdLst/>
            <a:ahLst/>
            <a:cxnLst/>
            <a:rect l="l" t="t" r="r" b="b"/>
            <a:pathLst>
              <a:path w="14744970" h="17579696">
                <a:moveTo>
                  <a:pt x="0" y="17579697"/>
                </a:moveTo>
                <a:lnTo>
                  <a:pt x="14744970" y="17579697"/>
                </a:lnTo>
                <a:lnTo>
                  <a:pt x="14744970" y="0"/>
                </a:lnTo>
                <a:lnTo>
                  <a:pt x="0" y="0"/>
                </a:lnTo>
                <a:lnTo>
                  <a:pt x="0" y="1757969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5739927" y="-2074007"/>
            <a:ext cx="7798657" cy="8419602"/>
          </a:xfrm>
          <a:custGeom>
            <a:avLst/>
            <a:gdLst/>
            <a:ahLst/>
            <a:cxnLst/>
            <a:rect l="l" t="t" r="r" b="b"/>
            <a:pathLst>
              <a:path w="7798657" h="8419602">
                <a:moveTo>
                  <a:pt x="0" y="0"/>
                </a:moveTo>
                <a:lnTo>
                  <a:pt x="7798656" y="0"/>
                </a:lnTo>
                <a:lnTo>
                  <a:pt x="7798656" y="8419602"/>
                </a:lnTo>
                <a:lnTo>
                  <a:pt x="0" y="841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752417" y="1535048"/>
            <a:ext cx="7990956" cy="7166041"/>
          </a:xfrm>
          <a:custGeom>
            <a:avLst/>
            <a:gdLst/>
            <a:ahLst/>
            <a:cxnLst/>
            <a:rect l="l" t="t" r="r" b="b"/>
            <a:pathLst>
              <a:path w="7990956" h="7166041">
                <a:moveTo>
                  <a:pt x="0" y="0"/>
                </a:moveTo>
                <a:lnTo>
                  <a:pt x="7990956" y="0"/>
                </a:lnTo>
                <a:lnTo>
                  <a:pt x="7990956" y="7166041"/>
                </a:lnTo>
                <a:lnTo>
                  <a:pt x="0" y="71660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1455" r="-21455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" name="Group 5"/>
          <p:cNvGrpSpPr/>
          <p:nvPr/>
        </p:nvGrpSpPr>
        <p:grpSpPr>
          <a:xfrm rot="-844604">
            <a:off x="796898" y="640002"/>
            <a:ext cx="4409110" cy="1790090"/>
            <a:chOff x="0" y="0"/>
            <a:chExt cx="1161247" cy="4714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61247" cy="471464"/>
            </a:xfrm>
            <a:custGeom>
              <a:avLst/>
              <a:gdLst/>
              <a:ahLst/>
              <a:cxnLst/>
              <a:rect l="l" t="t" r="r" b="b"/>
              <a:pathLst>
                <a:path w="1161247" h="471464">
                  <a:moveTo>
                    <a:pt x="89550" y="0"/>
                  </a:moveTo>
                  <a:lnTo>
                    <a:pt x="1071697" y="0"/>
                  </a:lnTo>
                  <a:cubicBezTo>
                    <a:pt x="1121154" y="0"/>
                    <a:pt x="1161247" y="40093"/>
                    <a:pt x="1161247" y="89550"/>
                  </a:cubicBezTo>
                  <a:lnTo>
                    <a:pt x="1161247" y="381914"/>
                  </a:lnTo>
                  <a:cubicBezTo>
                    <a:pt x="1161247" y="431371"/>
                    <a:pt x="1121154" y="471464"/>
                    <a:pt x="1071697" y="471464"/>
                  </a:cubicBezTo>
                  <a:lnTo>
                    <a:pt x="89550" y="471464"/>
                  </a:lnTo>
                  <a:cubicBezTo>
                    <a:pt x="40093" y="471464"/>
                    <a:pt x="0" y="431371"/>
                    <a:pt x="0" y="381914"/>
                  </a:cubicBezTo>
                  <a:lnTo>
                    <a:pt x="0" y="89550"/>
                  </a:lnTo>
                  <a:cubicBezTo>
                    <a:pt x="0" y="40093"/>
                    <a:pt x="40093" y="0"/>
                    <a:pt x="89550" y="0"/>
                  </a:cubicBezTo>
                  <a:close/>
                </a:path>
              </a:pathLst>
            </a:custGeom>
            <a:solidFill>
              <a:srgbClr val="DD2E4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1161247" cy="585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Rounded M+"/>
                  <a:ea typeface="Rounded M+"/>
                  <a:cs typeface="Rounded M+"/>
                  <a:sym typeface="Rounded M+"/>
                </a:rPr>
                <a:t>妊婦健診からでは遅すぎるかも！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812638" y="2574808"/>
            <a:ext cx="6446662" cy="5118333"/>
            <a:chOff x="0" y="0"/>
            <a:chExt cx="8595550" cy="6824444"/>
          </a:xfrm>
        </p:grpSpPr>
        <p:sp>
          <p:nvSpPr>
            <p:cNvPr id="9" name="TextBox 9"/>
            <p:cNvSpPr txBox="1"/>
            <p:nvPr/>
          </p:nvSpPr>
          <p:spPr>
            <a:xfrm>
              <a:off x="0" y="5645673"/>
              <a:ext cx="8595550" cy="1178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Noto Sans Regular"/>
                  <a:ea typeface="Noto Sans Regular"/>
                  <a:cs typeface="Noto Sans Regular"/>
                  <a:sym typeface="Noto Sans Regular"/>
                </a:rPr>
                <a:t>Developmental origins of Health and Disease(DOHaD)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07975"/>
              <a:ext cx="8595550" cy="437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6509"/>
                </a:lnSpc>
              </a:pPr>
              <a:r>
                <a:rPr lang="en-US" sz="5424" spc="162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受精から乳幼児期の環境で</a:t>
              </a:r>
            </a:p>
            <a:p>
              <a:pPr algn="r">
                <a:lnSpc>
                  <a:spcPts val="6509"/>
                </a:lnSpc>
              </a:pPr>
              <a:r>
                <a:rPr lang="en-US" sz="5424" spc="162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人生の健康は</a:t>
              </a:r>
            </a:p>
            <a:p>
              <a:pPr marL="0" lvl="0" indent="0" algn="r">
                <a:lnSpc>
                  <a:spcPts val="6509"/>
                </a:lnSpc>
                <a:spcBef>
                  <a:spcPct val="0"/>
                </a:spcBef>
              </a:pPr>
              <a:r>
                <a:rPr lang="en-US" sz="5424" spc="162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プログラミング!？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812638" y="8074142"/>
            <a:ext cx="6446662" cy="33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N Engl J Med. 2008 Jul 3; 359(1): 61–73.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Rounded M+"/>
                <a:ea typeface="Rounded M+"/>
                <a:cs typeface="Rounded M+"/>
                <a:sym typeface="Rounded M+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>
              <a:solidFill>
                <a:srgbClr val="7FD43C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585379" y="1028700"/>
            <a:ext cx="11665350" cy="8749012"/>
          </a:xfrm>
          <a:custGeom>
            <a:avLst/>
            <a:gdLst/>
            <a:ahLst/>
            <a:cxnLst/>
            <a:rect l="l" t="t" r="r" b="b"/>
            <a:pathLst>
              <a:path w="11665350" h="8749012">
                <a:moveTo>
                  <a:pt x="0" y="0"/>
                </a:moveTo>
                <a:lnTo>
                  <a:pt x="11665350" y="0"/>
                </a:lnTo>
                <a:lnTo>
                  <a:pt x="11665350" y="8749012"/>
                </a:lnTo>
                <a:lnTo>
                  <a:pt x="0" y="8749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47374" y="376555"/>
            <a:ext cx="8696626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「1-1　プレコンセプションケアとは」より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>
              <a:solidFill>
                <a:srgbClr val="7FD43C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7374" y="376555"/>
            <a:ext cx="8696626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「1-3　ジェンダー平等と性の多様性」より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601400" y="1196538"/>
            <a:ext cx="11515892" cy="8593734"/>
          </a:xfrm>
          <a:custGeom>
            <a:avLst/>
            <a:gdLst/>
            <a:ahLst/>
            <a:cxnLst/>
            <a:rect l="l" t="t" r="r" b="b"/>
            <a:pathLst>
              <a:path w="11515892" h="8593734">
                <a:moveTo>
                  <a:pt x="0" y="0"/>
                </a:moveTo>
                <a:lnTo>
                  <a:pt x="11515891" y="0"/>
                </a:lnTo>
                <a:lnTo>
                  <a:pt x="11515891" y="8593735"/>
                </a:lnTo>
                <a:lnTo>
                  <a:pt x="0" y="8593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>
              <a:solidFill>
                <a:srgbClr val="7FD43C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924175" y="1244777"/>
            <a:ext cx="11671242" cy="8753431"/>
          </a:xfrm>
          <a:custGeom>
            <a:avLst/>
            <a:gdLst/>
            <a:ahLst/>
            <a:cxnLst/>
            <a:rect l="l" t="t" r="r" b="b"/>
            <a:pathLst>
              <a:path w="11671242" h="8753431">
                <a:moveTo>
                  <a:pt x="0" y="0"/>
                </a:moveTo>
                <a:lnTo>
                  <a:pt x="11671242" y="0"/>
                </a:lnTo>
                <a:lnTo>
                  <a:pt x="11671242" y="8753431"/>
                </a:lnTo>
                <a:lnTo>
                  <a:pt x="0" y="8753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47374" y="376555"/>
            <a:ext cx="8696626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「2-３　より安全な性行動」より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28625" cap="sq">
              <a:solidFill>
                <a:srgbClr val="7FD43C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hlinkClick r:id="rId2" tooltip="https://www.youtube.com/watch?v=rJLD1eGlHc8&amp;t=101s"/>
          </p:cNvPr>
          <p:cNvSpPr/>
          <p:nvPr/>
        </p:nvSpPr>
        <p:spPr>
          <a:xfrm>
            <a:off x="2378654" y="1585595"/>
            <a:ext cx="13021003" cy="7405695"/>
          </a:xfrm>
          <a:custGeom>
            <a:avLst/>
            <a:gdLst/>
            <a:ahLst/>
            <a:cxnLst/>
            <a:rect l="l" t="t" r="r" b="b"/>
            <a:pathLst>
              <a:path w="13021003" h="7405695">
                <a:moveTo>
                  <a:pt x="0" y="0"/>
                </a:moveTo>
                <a:lnTo>
                  <a:pt x="13021003" y="0"/>
                </a:lnTo>
                <a:lnTo>
                  <a:pt x="13021003" y="7405696"/>
                </a:lnTo>
                <a:lnTo>
                  <a:pt x="0" y="74056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47374" y="376555"/>
            <a:ext cx="8696626" cy="120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「4.クリニックについて知る」</a:t>
            </a:r>
            <a:r>
              <a:rPr lang="en-US" sz="3399" u="sng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  <a:hlinkClick r:id="rId4" tooltip="https://www.youtube.com/watch?v=IuCNijBDFTQ&amp;t=18s"/>
              </a:rPr>
              <a:t>より</a:t>
            </a:r>
          </a:p>
          <a:p>
            <a:pPr algn="ctr">
              <a:lnSpc>
                <a:spcPts val="4759"/>
              </a:lnSpc>
            </a:pPr>
            <a:endParaRPr lang="en-US" sz="3399" u="sng">
              <a:solidFill>
                <a:srgbClr val="000000"/>
              </a:solidFill>
              <a:latin typeface="Rounded M+"/>
              <a:ea typeface="Rounded M+"/>
              <a:cs typeface="Rounded M+"/>
              <a:sym typeface="Rounded M+"/>
              <a:hlinkClick r:id="rId4" tooltip="https://www.youtube.com/watch?v=IuCNijBDFTQ&amp;t=18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23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277466" y="-7683934"/>
            <a:ext cx="13395093" cy="14333270"/>
          </a:xfrm>
          <a:custGeom>
            <a:avLst/>
            <a:gdLst/>
            <a:ahLst/>
            <a:cxnLst/>
            <a:rect l="l" t="t" r="r" b="b"/>
            <a:pathLst>
              <a:path w="13395093" h="14333270">
                <a:moveTo>
                  <a:pt x="13395092" y="0"/>
                </a:moveTo>
                <a:lnTo>
                  <a:pt x="0" y="0"/>
                </a:lnTo>
                <a:lnTo>
                  <a:pt x="0" y="14333270"/>
                </a:lnTo>
                <a:lnTo>
                  <a:pt x="13395092" y="14333270"/>
                </a:lnTo>
                <a:lnTo>
                  <a:pt x="133950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4069832" y="6701810"/>
            <a:ext cx="11797300" cy="7815711"/>
          </a:xfrm>
          <a:custGeom>
            <a:avLst/>
            <a:gdLst/>
            <a:ahLst/>
            <a:cxnLst/>
            <a:rect l="l" t="t" r="r" b="b"/>
            <a:pathLst>
              <a:path w="11797300" h="7815711">
                <a:moveTo>
                  <a:pt x="0" y="0"/>
                </a:moveTo>
                <a:lnTo>
                  <a:pt x="11797300" y="0"/>
                </a:lnTo>
                <a:lnTo>
                  <a:pt x="11797300" y="7815711"/>
                </a:lnTo>
                <a:lnTo>
                  <a:pt x="0" y="781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2344439" y="239632"/>
            <a:ext cx="13392101" cy="10047368"/>
          </a:xfrm>
          <a:custGeom>
            <a:avLst/>
            <a:gdLst/>
            <a:ahLst/>
            <a:cxnLst/>
            <a:rect l="l" t="t" r="r" b="b"/>
            <a:pathLst>
              <a:path w="13392101" h="10047368">
                <a:moveTo>
                  <a:pt x="0" y="0"/>
                </a:moveTo>
                <a:lnTo>
                  <a:pt x="13392101" y="0"/>
                </a:lnTo>
                <a:lnTo>
                  <a:pt x="13392101" y="10047368"/>
                </a:lnTo>
                <a:lnTo>
                  <a:pt x="0" y="1004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0924666" y="9333230"/>
            <a:ext cx="670560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成育医療センター荒田尚子先生よりスライド提供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33600" y="464449"/>
            <a:ext cx="13622060" cy="903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dirty="0" err="1">
                <a:solidFill>
                  <a:srgbClr val="000000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介入は早期のほうがパフォーマンスがよい</a:t>
            </a:r>
            <a:endParaRPr lang="en-US" sz="5299" dirty="0">
              <a:solidFill>
                <a:srgbClr val="000000"/>
              </a:solidFill>
              <a:latin typeface="Noto Sans Regular"/>
              <a:ea typeface="Noto Sans Regular"/>
              <a:cs typeface="Noto Sans Regular"/>
              <a:sym typeface="Noto Sans Regula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4277466" y="-7683934"/>
            <a:ext cx="13395093" cy="14333270"/>
          </a:xfrm>
          <a:custGeom>
            <a:avLst/>
            <a:gdLst/>
            <a:ahLst/>
            <a:cxnLst/>
            <a:rect l="l" t="t" r="r" b="b"/>
            <a:pathLst>
              <a:path w="13395093" h="14333270">
                <a:moveTo>
                  <a:pt x="13395092" y="0"/>
                </a:moveTo>
                <a:lnTo>
                  <a:pt x="0" y="0"/>
                </a:lnTo>
                <a:lnTo>
                  <a:pt x="0" y="14333270"/>
                </a:lnTo>
                <a:lnTo>
                  <a:pt x="13395092" y="14333270"/>
                </a:lnTo>
                <a:lnTo>
                  <a:pt x="133950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2700000">
            <a:off x="-4069832" y="6701810"/>
            <a:ext cx="11797300" cy="7815711"/>
          </a:xfrm>
          <a:custGeom>
            <a:avLst/>
            <a:gdLst/>
            <a:ahLst/>
            <a:cxnLst/>
            <a:rect l="l" t="t" r="r" b="b"/>
            <a:pathLst>
              <a:path w="11797300" h="7815711">
                <a:moveTo>
                  <a:pt x="0" y="0"/>
                </a:moveTo>
                <a:lnTo>
                  <a:pt x="11797300" y="0"/>
                </a:lnTo>
                <a:lnTo>
                  <a:pt x="11797300" y="7815711"/>
                </a:lnTo>
                <a:lnTo>
                  <a:pt x="0" y="781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2344439" y="239632"/>
            <a:ext cx="13392101" cy="10047368"/>
          </a:xfrm>
          <a:custGeom>
            <a:avLst/>
            <a:gdLst/>
            <a:ahLst/>
            <a:cxnLst/>
            <a:rect l="l" t="t" r="r" b="b"/>
            <a:pathLst>
              <a:path w="13392101" h="10047368">
                <a:moveTo>
                  <a:pt x="0" y="0"/>
                </a:moveTo>
                <a:lnTo>
                  <a:pt x="13392101" y="0"/>
                </a:lnTo>
                <a:lnTo>
                  <a:pt x="13392101" y="10047368"/>
                </a:lnTo>
                <a:lnTo>
                  <a:pt x="0" y="10047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12257969" y="5044238"/>
            <a:ext cx="500581" cy="819403"/>
          </a:xfrm>
          <a:custGeom>
            <a:avLst/>
            <a:gdLst/>
            <a:ahLst/>
            <a:cxnLst/>
            <a:rect l="l" t="t" r="r" b="b"/>
            <a:pathLst>
              <a:path w="500581" h="819403">
                <a:moveTo>
                  <a:pt x="0" y="0"/>
                </a:moveTo>
                <a:lnTo>
                  <a:pt x="500581" y="0"/>
                </a:lnTo>
                <a:lnTo>
                  <a:pt x="500581" y="819403"/>
                </a:lnTo>
                <a:lnTo>
                  <a:pt x="0" y="819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9361334" y="5959479"/>
            <a:ext cx="500581" cy="819403"/>
          </a:xfrm>
          <a:custGeom>
            <a:avLst/>
            <a:gdLst/>
            <a:ahLst/>
            <a:cxnLst/>
            <a:rect l="l" t="t" r="r" b="b"/>
            <a:pathLst>
              <a:path w="500581" h="819403">
                <a:moveTo>
                  <a:pt x="0" y="0"/>
                </a:moveTo>
                <a:lnTo>
                  <a:pt x="500581" y="0"/>
                </a:lnTo>
                <a:lnTo>
                  <a:pt x="500581" y="819403"/>
                </a:lnTo>
                <a:lnTo>
                  <a:pt x="0" y="819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6135805" y="6896060"/>
            <a:ext cx="500581" cy="819403"/>
          </a:xfrm>
          <a:custGeom>
            <a:avLst/>
            <a:gdLst/>
            <a:ahLst/>
            <a:cxnLst/>
            <a:rect l="l" t="t" r="r" b="b"/>
            <a:pathLst>
              <a:path w="500581" h="819403">
                <a:moveTo>
                  <a:pt x="0" y="0"/>
                </a:moveTo>
                <a:lnTo>
                  <a:pt x="500581" y="0"/>
                </a:lnTo>
                <a:lnTo>
                  <a:pt x="500581" y="819403"/>
                </a:lnTo>
                <a:lnTo>
                  <a:pt x="0" y="8194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7475182">
            <a:off x="12487152" y="3771911"/>
            <a:ext cx="1392390" cy="1937389"/>
          </a:xfrm>
          <a:custGeom>
            <a:avLst/>
            <a:gdLst/>
            <a:ahLst/>
            <a:cxnLst/>
            <a:rect l="l" t="t" r="r" b="b"/>
            <a:pathLst>
              <a:path w="1392390" h="1937389">
                <a:moveTo>
                  <a:pt x="0" y="0"/>
                </a:moveTo>
                <a:lnTo>
                  <a:pt x="1392391" y="0"/>
                </a:lnTo>
                <a:lnTo>
                  <a:pt x="1392391" y="1937389"/>
                </a:lnTo>
                <a:lnTo>
                  <a:pt x="0" y="19373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869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8497556" y="5788790"/>
            <a:ext cx="8635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5757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介入</a:t>
            </a:r>
          </a:p>
        </p:txBody>
      </p:sp>
      <p:sp>
        <p:nvSpPr>
          <p:cNvPr id="10" name="AutoShape 10"/>
          <p:cNvSpPr/>
          <p:nvPr/>
        </p:nvSpPr>
        <p:spPr>
          <a:xfrm rot="-336909">
            <a:off x="9606773" y="6345368"/>
            <a:ext cx="2908464" cy="0"/>
          </a:xfrm>
          <a:prstGeom prst="line">
            <a:avLst/>
          </a:prstGeom>
          <a:ln w="47625" cap="flat">
            <a:solidFill>
              <a:srgbClr val="DD2E44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191689" y="9361487"/>
            <a:ext cx="6705600" cy="40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成育医療センター荒田尚子先生よりスライド提供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61683" y="4977563"/>
            <a:ext cx="8635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5757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介入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22520" y="6712207"/>
            <a:ext cx="8635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5757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介入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87166" y="464449"/>
            <a:ext cx="13868494" cy="903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19"/>
              </a:lnSpc>
            </a:pPr>
            <a:r>
              <a:rPr lang="en-US" sz="5299" dirty="0" err="1">
                <a:solidFill>
                  <a:srgbClr val="000000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介入は早期のほうがパフォーマンスがよい</a:t>
            </a:r>
            <a:endParaRPr lang="en-US" sz="5299" dirty="0">
              <a:solidFill>
                <a:srgbClr val="000000"/>
              </a:solidFill>
              <a:latin typeface="Noto Sans Regular"/>
              <a:ea typeface="Noto Sans Regular"/>
              <a:cs typeface="Noto Sans Regular"/>
              <a:sym typeface="Noto Sans Regular"/>
            </a:endParaRPr>
          </a:p>
        </p:txBody>
      </p:sp>
      <p:sp>
        <p:nvSpPr>
          <p:cNvPr id="15" name="Freeform 15"/>
          <p:cNvSpPr/>
          <p:nvPr/>
        </p:nvSpPr>
        <p:spPr>
          <a:xfrm rot="-7475182">
            <a:off x="12489967" y="4443441"/>
            <a:ext cx="1392390" cy="1937389"/>
          </a:xfrm>
          <a:custGeom>
            <a:avLst/>
            <a:gdLst/>
            <a:ahLst/>
            <a:cxnLst/>
            <a:rect l="l" t="t" r="r" b="b"/>
            <a:pathLst>
              <a:path w="1392390" h="1937389">
                <a:moveTo>
                  <a:pt x="0" y="0"/>
                </a:moveTo>
                <a:lnTo>
                  <a:pt x="1392390" y="0"/>
                </a:lnTo>
                <a:lnTo>
                  <a:pt x="1392390" y="1937388"/>
                </a:lnTo>
                <a:lnTo>
                  <a:pt x="0" y="19373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3869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07858" y="6609005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0" y="0"/>
                </a:moveTo>
                <a:lnTo>
                  <a:pt x="4717484" y="0"/>
                </a:lnTo>
                <a:lnTo>
                  <a:pt x="4717484" y="4048458"/>
                </a:lnTo>
                <a:lnTo>
                  <a:pt x="0" y="40484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 flipV="1">
            <a:off x="14772947" y="74396"/>
            <a:ext cx="5048404" cy="3046170"/>
          </a:xfrm>
          <a:custGeom>
            <a:avLst/>
            <a:gdLst/>
            <a:ahLst/>
            <a:cxnLst/>
            <a:rect l="l" t="t" r="r" b="b"/>
            <a:pathLst>
              <a:path w="5048404" h="3046170">
                <a:moveTo>
                  <a:pt x="0" y="3046170"/>
                </a:moveTo>
                <a:lnTo>
                  <a:pt x="5048404" y="3046170"/>
                </a:lnTo>
                <a:lnTo>
                  <a:pt x="5048404" y="0"/>
                </a:lnTo>
                <a:lnTo>
                  <a:pt x="0" y="0"/>
                </a:lnTo>
                <a:lnTo>
                  <a:pt x="0" y="304617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9778114" y="-2241581"/>
            <a:ext cx="8798158" cy="6112685"/>
          </a:xfrm>
          <a:custGeom>
            <a:avLst/>
            <a:gdLst/>
            <a:ahLst/>
            <a:cxnLst/>
            <a:rect l="l" t="t" r="r" b="b"/>
            <a:pathLst>
              <a:path w="8798158" h="6112685">
                <a:moveTo>
                  <a:pt x="0" y="0"/>
                </a:moveTo>
                <a:lnTo>
                  <a:pt x="8798157" y="0"/>
                </a:lnTo>
                <a:lnTo>
                  <a:pt x="8798157" y="6112685"/>
                </a:lnTo>
                <a:lnTo>
                  <a:pt x="0" y="61126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452723" y="3197758"/>
            <a:ext cx="17382555" cy="359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4"/>
              </a:lnSpc>
            </a:pPr>
            <a:r>
              <a:rPr lang="en-US" sz="8124" b="1" spc="536">
                <a:solidFill>
                  <a:srgbClr val="232253"/>
                </a:solidFill>
                <a:latin typeface="モード明朝B"/>
                <a:ea typeface="モード明朝B"/>
                <a:cs typeface="モード明朝B"/>
                <a:sym typeface="モード明朝B"/>
              </a:rPr>
              <a:t>SRHR</a:t>
            </a:r>
          </a:p>
          <a:p>
            <a:pPr algn="ctr">
              <a:lnSpc>
                <a:spcPts val="11374"/>
              </a:lnSpc>
              <a:spcBef>
                <a:spcPct val="0"/>
              </a:spcBef>
            </a:pPr>
            <a:r>
              <a:rPr lang="en-US" sz="8124" b="1" spc="536">
                <a:solidFill>
                  <a:srgbClr val="232253"/>
                </a:solidFill>
                <a:latin typeface="モード明朝B"/>
                <a:ea typeface="モード明朝B"/>
                <a:cs typeface="モード明朝B"/>
                <a:sym typeface="モード明朝B"/>
              </a:rPr>
              <a:t>「性と生殖に関する健康と権利」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2253"/>
                </a:solidFill>
                <a:latin typeface="Rounded M+"/>
                <a:ea typeface="Rounded M+"/>
                <a:cs typeface="Rounded M+"/>
                <a:sym typeface="Rounded M+"/>
              </a:rPr>
              <a:t>6</a:t>
            </a:r>
          </a:p>
        </p:txBody>
      </p:sp>
      <p:grpSp>
        <p:nvGrpSpPr>
          <p:cNvPr id="7" name="Group 7"/>
          <p:cNvGrpSpPr/>
          <p:nvPr/>
        </p:nvGrpSpPr>
        <p:grpSpPr>
          <a:xfrm rot="-860774">
            <a:off x="2989980" y="2535340"/>
            <a:ext cx="4321039" cy="1439087"/>
            <a:chOff x="0" y="0"/>
            <a:chExt cx="1138052" cy="3790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38052" cy="379019"/>
            </a:xfrm>
            <a:custGeom>
              <a:avLst/>
              <a:gdLst/>
              <a:ahLst/>
              <a:cxnLst/>
              <a:rect l="l" t="t" r="r" b="b"/>
              <a:pathLst>
                <a:path w="1138052" h="379019">
                  <a:moveTo>
                    <a:pt x="91376" y="0"/>
                  </a:moveTo>
                  <a:lnTo>
                    <a:pt x="1046676" y="0"/>
                  </a:lnTo>
                  <a:cubicBezTo>
                    <a:pt x="1070910" y="0"/>
                    <a:pt x="1094152" y="9627"/>
                    <a:pt x="1111288" y="26763"/>
                  </a:cubicBezTo>
                  <a:cubicBezTo>
                    <a:pt x="1128425" y="43900"/>
                    <a:pt x="1138052" y="67141"/>
                    <a:pt x="1138052" y="91376"/>
                  </a:cubicBezTo>
                  <a:lnTo>
                    <a:pt x="1138052" y="287643"/>
                  </a:lnTo>
                  <a:cubicBezTo>
                    <a:pt x="1138052" y="311878"/>
                    <a:pt x="1128425" y="335119"/>
                    <a:pt x="1111288" y="352256"/>
                  </a:cubicBezTo>
                  <a:cubicBezTo>
                    <a:pt x="1094152" y="369392"/>
                    <a:pt x="1070910" y="379019"/>
                    <a:pt x="1046676" y="379019"/>
                  </a:cubicBezTo>
                  <a:lnTo>
                    <a:pt x="91376" y="379019"/>
                  </a:lnTo>
                  <a:cubicBezTo>
                    <a:pt x="67141" y="379019"/>
                    <a:pt x="43900" y="369392"/>
                    <a:pt x="26763" y="352256"/>
                  </a:cubicBezTo>
                  <a:cubicBezTo>
                    <a:pt x="9627" y="335119"/>
                    <a:pt x="0" y="311878"/>
                    <a:pt x="0" y="287643"/>
                  </a:cubicBezTo>
                  <a:lnTo>
                    <a:pt x="0" y="91376"/>
                  </a:lnTo>
                  <a:cubicBezTo>
                    <a:pt x="0" y="67141"/>
                    <a:pt x="9627" y="43900"/>
                    <a:pt x="26763" y="26763"/>
                  </a:cubicBezTo>
                  <a:cubicBezTo>
                    <a:pt x="43900" y="9627"/>
                    <a:pt x="67141" y="0"/>
                    <a:pt x="91376" y="0"/>
                  </a:cubicBezTo>
                  <a:close/>
                </a:path>
              </a:pathLst>
            </a:custGeom>
            <a:solidFill>
              <a:srgbClr val="DD2E44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33350"/>
              <a:ext cx="1138052" cy="5123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859"/>
                </a:lnSpc>
              </a:pPr>
              <a:r>
                <a:rPr lang="en-US" sz="4899">
                  <a:solidFill>
                    <a:srgbClr val="FFFFFF"/>
                  </a:solidFill>
                  <a:latin typeface="Rounded M+"/>
                  <a:ea typeface="Rounded M+"/>
                  <a:cs typeface="Rounded M+"/>
                  <a:sym typeface="Rounded M+"/>
                </a:rPr>
                <a:t>ここで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772806" y="-2964939"/>
            <a:ext cx="8535039" cy="5929878"/>
          </a:xfrm>
          <a:custGeom>
            <a:avLst/>
            <a:gdLst/>
            <a:ahLst/>
            <a:cxnLst/>
            <a:rect l="l" t="t" r="r" b="b"/>
            <a:pathLst>
              <a:path w="8535039" h="5929878">
                <a:moveTo>
                  <a:pt x="0" y="0"/>
                </a:moveTo>
                <a:lnTo>
                  <a:pt x="8535039" y="0"/>
                </a:lnTo>
                <a:lnTo>
                  <a:pt x="8535039" y="5929878"/>
                </a:lnTo>
                <a:lnTo>
                  <a:pt x="0" y="5929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414197" y="8868143"/>
            <a:ext cx="4717484" cy="4048459"/>
          </a:xfrm>
          <a:custGeom>
            <a:avLst/>
            <a:gdLst/>
            <a:ahLst/>
            <a:cxnLst/>
            <a:rect l="l" t="t" r="r" b="b"/>
            <a:pathLst>
              <a:path w="4717484" h="4048459">
                <a:moveTo>
                  <a:pt x="0" y="0"/>
                </a:moveTo>
                <a:lnTo>
                  <a:pt x="4717484" y="0"/>
                </a:lnTo>
                <a:lnTo>
                  <a:pt x="4717484" y="4048459"/>
                </a:lnTo>
                <a:lnTo>
                  <a:pt x="0" y="40484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94713" y="4963528"/>
            <a:ext cx="8121914" cy="1809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4049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セクシュアル/リプロダクティブ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4049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ヘルス&amp;ライツ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04049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性と生殖に関する健康と権利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59527" y="1448435"/>
            <a:ext cx="6817510" cy="7209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604049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性やセクシュアリティ、ジェンダ0ー、子どもを持つことなどについて、身体的、精神的、社会的に完全に良好な状態であることは、権利なのだということ。</a:t>
            </a:r>
          </a:p>
          <a:p>
            <a:pPr algn="l">
              <a:lnSpc>
                <a:spcPts val="4759"/>
              </a:lnSpc>
            </a:pPr>
            <a:endParaRPr lang="en-US" sz="3399">
              <a:solidFill>
                <a:srgbClr val="604049"/>
              </a:solidFill>
              <a:latin typeface="M Plus Rounded Black"/>
              <a:ea typeface="M Plus Rounded Black"/>
              <a:cs typeface="M Plus Rounded Black"/>
              <a:sym typeface="M Plus Rounded Black"/>
            </a:endParaR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604049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すべての人々は、安全で満ち足りた性生活を営むことができ、生殖能力を持ち、子どもを持つか持たないか、いつ持つか、何人持つかを決める自由がある。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604049"/>
              </a:solidFill>
              <a:latin typeface="M Plus Rounded Black"/>
              <a:ea typeface="M Plus Rounded Black"/>
              <a:cs typeface="M Plus Rounded Black"/>
              <a:sym typeface="M Plus Rounded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789062" y="8837965"/>
            <a:ext cx="10252546" cy="39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https://www.who.int/westernpacific/health-topics/reproductive-health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94713" y="3476257"/>
            <a:ext cx="8121914" cy="2439453"/>
            <a:chOff x="0" y="0"/>
            <a:chExt cx="10829218" cy="3252603"/>
          </a:xfrm>
        </p:grpSpPr>
        <p:sp>
          <p:nvSpPr>
            <p:cNvPr id="8" name="TextBox 8"/>
            <p:cNvSpPr txBox="1"/>
            <p:nvPr/>
          </p:nvSpPr>
          <p:spPr>
            <a:xfrm>
              <a:off x="0" y="2834350"/>
              <a:ext cx="8280400" cy="41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625"/>
              <a:ext cx="10829218" cy="178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4725" b="1" spc="141">
                  <a:solidFill>
                    <a:srgbClr val="6E968E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SEXUAL/ REPRODUCTIVE</a:t>
              </a:r>
            </a:p>
            <a:p>
              <a:pPr algn="ctr">
                <a:lnSpc>
                  <a:spcPts val="5197"/>
                </a:lnSpc>
              </a:pPr>
              <a:r>
                <a:rPr lang="en-US" sz="4725" b="1" spc="141">
                  <a:solidFill>
                    <a:srgbClr val="6E968E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HEALTH AND RIGHTS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72545">
            <a:off x="-7507435" y="474845"/>
            <a:ext cx="10578966" cy="11421286"/>
          </a:xfrm>
          <a:custGeom>
            <a:avLst/>
            <a:gdLst/>
            <a:ahLst/>
            <a:cxnLst/>
            <a:rect l="l" t="t" r="r" b="b"/>
            <a:pathLst>
              <a:path w="10578966" h="11421286">
                <a:moveTo>
                  <a:pt x="0" y="0"/>
                </a:moveTo>
                <a:lnTo>
                  <a:pt x="10578966" y="0"/>
                </a:lnTo>
                <a:lnTo>
                  <a:pt x="10578966" y="11421286"/>
                </a:lnTo>
                <a:lnTo>
                  <a:pt x="0" y="1142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3691898" y="239940"/>
            <a:ext cx="17375562" cy="18435609"/>
          </a:xfrm>
          <a:custGeom>
            <a:avLst/>
            <a:gdLst/>
            <a:ahLst/>
            <a:cxnLst/>
            <a:rect l="l" t="t" r="r" b="b"/>
            <a:pathLst>
              <a:path w="17375562" h="18435609">
                <a:moveTo>
                  <a:pt x="0" y="0"/>
                </a:moveTo>
                <a:lnTo>
                  <a:pt x="17375562" y="0"/>
                </a:lnTo>
                <a:lnTo>
                  <a:pt x="17375562" y="18435609"/>
                </a:lnTo>
                <a:lnTo>
                  <a:pt x="0" y="18435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2559176" y="769964"/>
            <a:ext cx="1205397" cy="4114800"/>
          </a:xfrm>
          <a:custGeom>
            <a:avLst/>
            <a:gdLst/>
            <a:ahLst/>
            <a:cxnLst/>
            <a:rect l="l" t="t" r="r" b="b"/>
            <a:pathLst>
              <a:path w="1205397" h="4114800">
                <a:moveTo>
                  <a:pt x="0" y="0"/>
                </a:moveTo>
                <a:lnTo>
                  <a:pt x="1205397" y="0"/>
                </a:lnTo>
                <a:lnTo>
                  <a:pt x="12053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3190640" y="2246376"/>
            <a:ext cx="3322566" cy="2374125"/>
          </a:xfrm>
          <a:custGeom>
            <a:avLst/>
            <a:gdLst/>
            <a:ahLst/>
            <a:cxnLst/>
            <a:rect l="l" t="t" r="r" b="b"/>
            <a:pathLst>
              <a:path w="3322566" h="2374125">
                <a:moveTo>
                  <a:pt x="0" y="0"/>
                </a:moveTo>
                <a:lnTo>
                  <a:pt x="3322566" y="0"/>
                </a:lnTo>
                <a:lnTo>
                  <a:pt x="3322566" y="2374124"/>
                </a:lnTo>
                <a:lnTo>
                  <a:pt x="0" y="2374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7962236" y="2827364"/>
            <a:ext cx="2363527" cy="1217216"/>
          </a:xfrm>
          <a:custGeom>
            <a:avLst/>
            <a:gdLst/>
            <a:ahLst/>
            <a:cxnLst/>
            <a:rect l="l" t="t" r="r" b="b"/>
            <a:pathLst>
              <a:path w="2363527" h="1217216">
                <a:moveTo>
                  <a:pt x="0" y="0"/>
                </a:moveTo>
                <a:lnTo>
                  <a:pt x="2363528" y="0"/>
                </a:lnTo>
                <a:lnTo>
                  <a:pt x="2363528" y="1217217"/>
                </a:lnTo>
                <a:lnTo>
                  <a:pt x="0" y="12172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406209" y="4884764"/>
            <a:ext cx="289142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29"/>
              </a:lnSpc>
              <a:spcBef>
                <a:spcPct val="0"/>
              </a:spcBef>
            </a:pPr>
            <a:r>
              <a:rPr lang="en-US" sz="5274">
                <a:solidFill>
                  <a:srgbClr val="2B2B2B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客体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51074" y="4884764"/>
            <a:ext cx="2891427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29"/>
              </a:lnSpc>
              <a:spcBef>
                <a:spcPct val="0"/>
              </a:spcBef>
            </a:pPr>
            <a:r>
              <a:rPr lang="en-US" sz="5274">
                <a:solidFill>
                  <a:srgbClr val="2B2B2B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主体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44333" y="6267904"/>
            <a:ext cx="11599334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2B2B2B"/>
                </a:solidFill>
                <a:latin typeface="Noto Sans JP Medium"/>
                <a:ea typeface="Noto Sans JP Medium"/>
                <a:cs typeface="Noto Sans JP Medium"/>
                <a:sym typeface="Noto Sans JP Medium"/>
              </a:rPr>
              <a:t>国が人口政策を行うときの客体としての、「生殖」から、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2B2B2B"/>
                </a:solidFill>
                <a:latin typeface="Noto Sans JP Medium"/>
                <a:ea typeface="Noto Sans JP Medium"/>
                <a:cs typeface="Noto Sans JP Medium"/>
                <a:sym typeface="Noto Sans JP Medium"/>
              </a:rPr>
              <a:t>個人が主体的におこなうものとしての「生殖」へ</a:t>
            </a:r>
          </a:p>
          <a:p>
            <a:pPr algn="l">
              <a:lnSpc>
                <a:spcPts val="4759"/>
              </a:lnSpc>
            </a:pPr>
            <a:endParaRPr lang="en-US" sz="3399" b="1">
              <a:solidFill>
                <a:srgbClr val="2B2B2B"/>
              </a:solidFill>
              <a:latin typeface="Noto Sans JP Medium"/>
              <a:ea typeface="Noto Sans JP Medium"/>
              <a:cs typeface="Noto Sans JP Medium"/>
              <a:sym typeface="Noto Sans JP Medium"/>
            </a:endParaRP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2B2B2B"/>
                </a:solidFill>
                <a:latin typeface="Noto Sans JP Medium"/>
                <a:ea typeface="Noto Sans JP Medium"/>
                <a:cs typeface="Noto Sans JP Medium"/>
                <a:sym typeface="Noto Sans JP Medium"/>
              </a:rPr>
              <a:t>社会が個人に産ませるのではなく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2B2B2B"/>
                </a:solidFill>
                <a:latin typeface="Noto Sans JP Medium"/>
                <a:ea typeface="Noto Sans JP Medium"/>
                <a:cs typeface="Noto Sans JP Medium"/>
                <a:sym typeface="Noto Sans JP Medium"/>
              </a:rPr>
              <a:t>個人が生みたいときに産める社会になるように、</a:t>
            </a:r>
          </a:p>
          <a:p>
            <a:pPr algn="l">
              <a:lnSpc>
                <a:spcPts val="4759"/>
              </a:lnSpc>
            </a:pPr>
            <a:r>
              <a:rPr lang="en-US" sz="3399" b="1">
                <a:solidFill>
                  <a:srgbClr val="2B2B2B"/>
                </a:solidFill>
                <a:latin typeface="Noto Sans JP Medium"/>
                <a:ea typeface="Noto Sans JP Medium"/>
                <a:cs typeface="Noto Sans JP Medium"/>
                <a:sym typeface="Noto Sans JP Medium"/>
              </a:rPr>
              <a:t>社会の側が変わっていいくこと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28600"/>
            <a:ext cx="9536854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5274">
                <a:solidFill>
                  <a:srgbClr val="2B2B2B"/>
                </a:solidFill>
                <a:latin typeface="Noto Sans Light Bold"/>
                <a:ea typeface="Noto Sans Light Bold"/>
                <a:cs typeface="Noto Sans Light Bold"/>
                <a:sym typeface="Noto Sans Light Bold"/>
              </a:rPr>
              <a:t>Sexual Reproductive</a:t>
            </a:r>
          </a:p>
          <a:p>
            <a:pPr marL="0" lvl="0" indent="0" algn="l">
              <a:lnSpc>
                <a:spcPts val="6329"/>
              </a:lnSpc>
              <a:spcBef>
                <a:spcPct val="0"/>
              </a:spcBef>
            </a:pPr>
            <a:r>
              <a:rPr lang="en-US" sz="5274">
                <a:solidFill>
                  <a:srgbClr val="2B2B2B"/>
                </a:solidFill>
                <a:latin typeface="Noto Sans Light Bold"/>
                <a:ea typeface="Noto Sans Light Bold"/>
                <a:cs typeface="Noto Sans Light Bold"/>
                <a:sym typeface="Noto Sans Light Bold"/>
              </a:rPr>
              <a:t> Health and Rights  (SRHR)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624817" y="9706669"/>
            <a:ext cx="146372" cy="325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M Plus Rounded Black"/>
                <a:ea typeface="M Plus Rounded Black"/>
                <a:cs typeface="M Plus Rounded Black"/>
                <a:sym typeface="M Plus Rounded Black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972545">
            <a:off x="-4962730" y="-6108739"/>
            <a:ext cx="10578966" cy="11421286"/>
          </a:xfrm>
          <a:custGeom>
            <a:avLst/>
            <a:gdLst/>
            <a:ahLst/>
            <a:cxnLst/>
            <a:rect l="l" t="t" r="r" b="b"/>
            <a:pathLst>
              <a:path w="10578966" h="11421286">
                <a:moveTo>
                  <a:pt x="0" y="0"/>
                </a:moveTo>
                <a:lnTo>
                  <a:pt x="10578966" y="0"/>
                </a:lnTo>
                <a:lnTo>
                  <a:pt x="10578966" y="11421286"/>
                </a:lnTo>
                <a:lnTo>
                  <a:pt x="0" y="11421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5761904" y="-7201414"/>
            <a:ext cx="17375562" cy="18435609"/>
          </a:xfrm>
          <a:custGeom>
            <a:avLst/>
            <a:gdLst/>
            <a:ahLst/>
            <a:cxnLst/>
            <a:rect l="l" t="t" r="r" b="b"/>
            <a:pathLst>
              <a:path w="17375562" h="18435609">
                <a:moveTo>
                  <a:pt x="0" y="0"/>
                </a:moveTo>
                <a:lnTo>
                  <a:pt x="17375562" y="0"/>
                </a:lnTo>
                <a:lnTo>
                  <a:pt x="17375562" y="18435609"/>
                </a:lnTo>
                <a:lnTo>
                  <a:pt x="0" y="184356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7968500" y="1209547"/>
            <a:ext cx="9290800" cy="8698490"/>
          </a:xfrm>
          <a:custGeom>
            <a:avLst/>
            <a:gdLst/>
            <a:ahLst/>
            <a:cxnLst/>
            <a:rect l="l" t="t" r="r" b="b"/>
            <a:pathLst>
              <a:path w="9290800" h="8698490">
                <a:moveTo>
                  <a:pt x="0" y="0"/>
                </a:moveTo>
                <a:lnTo>
                  <a:pt x="9290800" y="0"/>
                </a:lnTo>
                <a:lnTo>
                  <a:pt x="9290800" y="8698490"/>
                </a:lnTo>
                <a:lnTo>
                  <a:pt x="0" y="86984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2178098" y="2016390"/>
            <a:ext cx="6219145" cy="5731109"/>
            <a:chOff x="0" y="0"/>
            <a:chExt cx="8292193" cy="7641479"/>
          </a:xfrm>
        </p:grpSpPr>
        <p:sp>
          <p:nvSpPr>
            <p:cNvPr id="6" name="TextBox 6"/>
            <p:cNvSpPr txBox="1"/>
            <p:nvPr/>
          </p:nvSpPr>
          <p:spPr>
            <a:xfrm>
              <a:off x="0" y="3432698"/>
              <a:ext cx="8292193" cy="42087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2B2B2B"/>
                  </a:solidFill>
                  <a:latin typeface="Noto Sans Regular"/>
                  <a:ea typeface="Noto Sans Regular"/>
                  <a:cs typeface="Noto Sans Regular"/>
                  <a:sym typeface="Noto Sans Regular"/>
                </a:rPr>
                <a:t>個人が</a:t>
              </a:r>
            </a:p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2B2B2B"/>
                  </a:solidFill>
                  <a:latin typeface="Noto Sans Regular"/>
                  <a:ea typeface="Noto Sans Regular"/>
                  <a:cs typeface="Noto Sans Regular"/>
                  <a:sym typeface="Noto Sans Regular"/>
                </a:rPr>
                <a:t>産みたいタイミングで</a:t>
              </a:r>
            </a:p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2B2B2B"/>
                  </a:solidFill>
                  <a:latin typeface="Noto Sans Regular"/>
                  <a:ea typeface="Noto Sans Regular"/>
                  <a:cs typeface="Noto Sans Regular"/>
                  <a:sym typeface="Noto Sans Regular"/>
                </a:rPr>
                <a:t>産みたい数の子どもを</a:t>
              </a:r>
            </a:p>
            <a:p>
              <a:pPr algn="l">
                <a:lnSpc>
                  <a:spcPts val="5039"/>
                </a:lnSpc>
              </a:pPr>
              <a:r>
                <a:rPr lang="en-US" sz="3599">
                  <a:solidFill>
                    <a:srgbClr val="2B2B2B"/>
                  </a:solidFill>
                  <a:latin typeface="Noto Sans Regular"/>
                  <a:ea typeface="Noto Sans Regular"/>
                  <a:cs typeface="Noto Sans Regular"/>
                  <a:sym typeface="Noto Sans Regular"/>
                </a:rPr>
                <a:t>授かるため</a:t>
              </a:r>
            </a:p>
            <a:p>
              <a:pPr marL="0" lvl="0" indent="0" algn="l">
                <a:lnSpc>
                  <a:spcPts val="5039"/>
                </a:lnSpc>
              </a:pPr>
              <a:r>
                <a:rPr lang="en-US" sz="3599">
                  <a:solidFill>
                    <a:srgbClr val="2B2B2B"/>
                  </a:solidFill>
                  <a:latin typeface="Noto Sans Regular"/>
                  <a:ea typeface="Noto Sans Regular"/>
                  <a:cs typeface="Noto Sans Regular"/>
                  <a:sym typeface="Noto Sans Regular"/>
                </a:rPr>
                <a:t>社会的な支援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07975"/>
              <a:ext cx="8292193" cy="2193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09"/>
                </a:lnSpc>
              </a:pPr>
              <a:r>
                <a:rPr lang="en-US" sz="5424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一生涯〜次世代に</a:t>
              </a:r>
            </a:p>
            <a:p>
              <a:pPr marL="0" lvl="0" indent="0" algn="l">
                <a:lnSpc>
                  <a:spcPts val="6509"/>
                </a:lnSpc>
                <a:spcBef>
                  <a:spcPct val="0"/>
                </a:spcBef>
              </a:pPr>
              <a:r>
                <a:rPr lang="en-US" sz="5424">
                  <a:solidFill>
                    <a:srgbClr val="2B2B2B"/>
                  </a:solidFill>
                  <a:latin typeface="Noto Sans Light"/>
                  <a:ea typeface="Noto Sans Light"/>
                  <a:cs typeface="Noto Sans Light"/>
                  <a:sym typeface="Noto Sans Light"/>
                </a:rPr>
                <a:t>つながる健康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720385" y="9726110"/>
            <a:ext cx="284723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B2B2B"/>
                </a:solidFill>
                <a:latin typeface="Noto Sans Regular"/>
                <a:ea typeface="Noto Sans Regular"/>
                <a:cs typeface="Noto Sans Regular"/>
                <a:sym typeface="Noto Sans Regular"/>
              </a:rPr>
              <a:t>Lancet 2007; 370: 1358–69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01150"/>
            <a:ext cx="152400" cy="20955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B2B"/>
                </a:solidFill>
                <a:latin typeface="Rounded M+"/>
                <a:ea typeface="Rounded M+"/>
                <a:cs typeface="Rounded M+"/>
                <a:sym typeface="Rounded M+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346</Words>
  <Application>Microsoft Macintosh PowerPoint</Application>
  <PresentationFormat>ユーザー設定</PresentationFormat>
  <Paragraphs>122</Paragraphs>
  <Slides>23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7" baseType="lpstr">
      <vt:lpstr>Source Han Sans JP</vt:lpstr>
      <vt:lpstr>モード明朝B</vt:lpstr>
      <vt:lpstr>Noto Sans Bold</vt:lpstr>
      <vt:lpstr>Calibri</vt:lpstr>
      <vt:lpstr>Noto Sans Light Bold</vt:lpstr>
      <vt:lpstr>Noto Sans JP Bold</vt:lpstr>
      <vt:lpstr>Noto Sans Regular</vt:lpstr>
      <vt:lpstr>Source Han Sans JP Bold</vt:lpstr>
      <vt:lpstr>Rounded M+</vt:lpstr>
      <vt:lpstr>Arial</vt:lpstr>
      <vt:lpstr>M Plus Rounded Black</vt:lpstr>
      <vt:lpstr>Noto Sans JP Medium</vt:lpstr>
      <vt:lpstr>Noto Sans Light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プレコンセプションケア</dc:title>
  <cp:lastModifiedBy>典子 二宮</cp:lastModifiedBy>
  <cp:revision>2</cp:revision>
  <dcterms:created xsi:type="dcterms:W3CDTF">2006-08-16T00:00:00Z</dcterms:created>
  <dcterms:modified xsi:type="dcterms:W3CDTF">2025-12-15T12:06:50Z</dcterms:modified>
  <dc:identifier>DAG7kOcqhAc</dc:identifier>
</cp:coreProperties>
</file>